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6" r:id="rId3"/>
    <p:sldId id="260" r:id="rId4"/>
    <p:sldId id="279" r:id="rId5"/>
    <p:sldId id="301" r:id="rId6"/>
    <p:sldId id="300" r:id="rId7"/>
    <p:sldId id="307" r:id="rId8"/>
    <p:sldId id="305" r:id="rId9"/>
    <p:sldId id="287" r:id="rId10"/>
    <p:sldId id="288" r:id="rId11"/>
    <p:sldId id="289" r:id="rId12"/>
    <p:sldId id="290" r:id="rId13"/>
    <p:sldId id="280" r:id="rId14"/>
    <p:sldId id="281" r:id="rId15"/>
    <p:sldId id="282" r:id="rId16"/>
    <p:sldId id="283" r:id="rId17"/>
    <p:sldId id="304" r:id="rId18"/>
    <p:sldId id="291" r:id="rId19"/>
    <p:sldId id="302" r:id="rId20"/>
    <p:sldId id="303" r:id="rId21"/>
    <p:sldId id="306" r:id="rId22"/>
    <p:sldId id="284" r:id="rId23"/>
    <p:sldId id="292" r:id="rId24"/>
    <p:sldId id="277" r:id="rId25"/>
    <p:sldId id="295" r:id="rId26"/>
    <p:sldId id="294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03" autoAdjust="0"/>
  </p:normalViewPr>
  <p:slideViewPr>
    <p:cSldViewPr>
      <p:cViewPr>
        <p:scale>
          <a:sx n="80" d="100"/>
          <a:sy n="80" d="100"/>
        </p:scale>
        <p:origin x="-33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9127-63E1-4F62-B021-13E2F7BBF433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3A17-7C1D-46E5-BD88-4C01DE4A4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9664-D0C0-4B88-B185-0466157BF8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2760B-41E7-448B-8FE4-B5ACE87B2E6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9664-D0C0-4B88-B185-0466157BF8E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61EC-34A9-40B5-9EEA-571D90D0E95B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115E-2541-4E4E-8CF0-3579E4BE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8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66A2-9A9F-4667-9CF9-F848F9BDE02E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6096-39D5-4F9A-9A80-421B6964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3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E518-C06B-4E4A-B52A-11EB48E079B5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B41D-0C15-410D-BBAE-A933F26D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25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27616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E0D2-0A39-4DB6-8BDC-848EC05E1BC8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0084-DA9F-4281-B05A-C8662F37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9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D65A-2C39-4082-8C55-DE4FAE89ADA7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660F-5F33-40BD-B489-7D830CD95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6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FC74-BF8F-430F-B216-08D7AB176A70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91AD-AB64-4934-B4DA-3FC069632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0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D9EA-BAE0-4698-BCF5-51B64C146F20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377B-17A5-4073-8A69-367BE4C9C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F62-3C6A-43BB-966C-B0475709B7D0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A73E-2446-429B-AE49-A84F9523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92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9785-57FA-49E3-AE5A-8DDED73D85E5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2CAF-9623-41FC-AD14-CCD500E5E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1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41C7-334F-4A89-8FB9-28BFC92841D3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C487-2E84-4021-A3B9-54136BDD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60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BC78-9C5D-46E8-8486-0A33FE255638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49A7-0BC3-48E6-96AD-46DA3802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0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A52CF-B7A1-4079-A6E2-AB54ED61FD90}" type="datetimeFigureOut">
              <a:rPr lang="ru-RU"/>
              <a:pPr>
                <a:defRPr/>
              </a:pPr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3A3A8-1B0B-41A6-B630-80E51B94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K:\&#1089;%20&#1092;&#1083;&#1077;&#1096;&#1082;&#1080;%20&#1089;&#1086;&#1085;&#1080;\&#1079;&#1072;&#1088;&#1103;&#1076;&#1082;&#1072;%20&#1074;%20&#1050;&#1080;&#1090;&#1072;&#1077;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K:\&#1089;%20&#1092;&#1083;&#1077;&#1096;&#1082;&#1080;%20&#1089;&#1086;&#1085;&#1080;\&#1079;&#1072;&#1088;&#1103;&#1076;&#1082;&#1072;%20&#1074;%20&#1057;&#1057;&#1057;&#1056;.mp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83768" y="476673"/>
            <a:ext cx="6192688" cy="2952328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Конкурсное задание «Методический семинар»</a:t>
            </a:r>
            <a:r>
              <a:rPr lang="ru-RU" sz="4800" dirty="0" smtClean="0">
                <a:solidFill>
                  <a:srgbClr val="1E1C11"/>
                </a:solidFill>
              </a:rPr>
              <a:t/>
            </a:r>
            <a:br>
              <a:rPr lang="ru-RU" sz="4800" dirty="0" smtClean="0">
                <a:solidFill>
                  <a:srgbClr val="1E1C11"/>
                </a:solidFill>
              </a:rPr>
            </a:br>
            <a:endParaRPr lang="ru-RU" sz="4800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7480449" cy="25202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0070C0"/>
                </a:solidFill>
              </a:rPr>
              <a:t>у</a:t>
            </a:r>
            <a:r>
              <a:rPr lang="ru-RU" sz="4000" b="1" i="1" dirty="0" smtClean="0">
                <a:solidFill>
                  <a:srgbClr val="0070C0"/>
                </a:solidFill>
              </a:rPr>
              <a:t>чителя русского языка и литературы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0070C0"/>
                </a:solidFill>
              </a:rPr>
              <a:t>МОУ СОШ п. Пашково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0070C0"/>
                </a:solidFill>
              </a:rPr>
              <a:t>Лизуновой А.И.</a:t>
            </a:r>
            <a:endParaRPr lang="ru-RU" sz="4000" dirty="0"/>
          </a:p>
        </p:txBody>
      </p:sp>
      <p:pic>
        <p:nvPicPr>
          <p:cNvPr id="4" name="Picture 2" descr="C:\Users\User\Desktop\97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16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0728"/>
            <a:ext cx="3929058" cy="4662818"/>
          </a:xfrm>
        </p:spPr>
        <p:txBody>
          <a:bodyPr>
            <a:noAutofit/>
          </a:bodyPr>
          <a:lstStyle/>
          <a:p>
            <a:pPr indent="180000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</a:rPr>
              <a:t>«ЗДОРОВЬЕ—это резервы сил: иммунных, защитных, физических и духовных. И они не даются изначально, а возвращаются по законам воспитания. А наукой воспитания является педагогика» -                                  В.Ф.Базарный</a:t>
            </a:r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44145" y="620688"/>
            <a:ext cx="5399855" cy="511256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2.infourok.ru/uploads/ex/0f91/00002318-570131d2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CAD67A5C-5E62-4AF0-B5B3-906DB023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268760"/>
            <a:ext cx="7741865" cy="1511300"/>
          </a:xfrm>
        </p:spPr>
        <p:txBody>
          <a:bodyPr/>
          <a:lstStyle/>
          <a:p>
            <a:pPr algn="l" eaLnBrk="1" hangingPunct="1"/>
            <a:r>
              <a:rPr lang="ru-RU" altLang="ru-RU" sz="2000" b="1" u="sng" dirty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br>
              <a:rPr lang="ru-RU" altLang="ru-RU" sz="20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000" b="1" dirty="0">
                <a:solidFill>
                  <a:srgbClr val="6C0000"/>
                </a:solidFill>
              </a:rPr>
              <a:t>формирование информационной компетенции</a:t>
            </a:r>
            <a:r>
              <a:rPr lang="en-US" altLang="ru-RU" sz="2000" b="1" dirty="0">
                <a:solidFill>
                  <a:srgbClr val="6C0000"/>
                </a:solidFill>
              </a:rPr>
              <a:t> </a:t>
            </a:r>
            <a:r>
              <a:rPr lang="ru-RU" altLang="ru-RU" sz="2000" b="1" dirty="0">
                <a:solidFill>
                  <a:srgbClr val="6C0000"/>
                </a:solidFill>
              </a:rPr>
              <a:t>учащихся посредством применения информационно- коммуникационных технологий; расширение интеллектуальных возможностей ученика.</a:t>
            </a:r>
            <a:br>
              <a:rPr lang="ru-RU" altLang="ru-RU" sz="2000" b="1" dirty="0">
                <a:solidFill>
                  <a:srgbClr val="6C0000"/>
                </a:solidFill>
              </a:rPr>
            </a:br>
            <a:endParaRPr lang="ru-RU" altLang="ru-RU" sz="2000" b="1" dirty="0">
              <a:solidFill>
                <a:srgbClr val="6C0000"/>
              </a:solidFill>
            </a:endParaRPr>
          </a:p>
        </p:txBody>
      </p:sp>
      <p:sp>
        <p:nvSpPr>
          <p:cNvPr id="3075" name="Объект 2">
            <a:extLst>
              <a:ext uri="{FF2B5EF4-FFF2-40B4-BE49-F238E27FC236}">
                <a16:creationId xmlns="" xmlns:a16="http://schemas.microsoft.com/office/drawing/2014/main" id="{1A9BDEC7-A722-443A-94CC-56AE1A0E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2348880"/>
            <a:ext cx="6877770" cy="374441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b="1" u="sng" dirty="0">
                <a:solidFill>
                  <a:schemeClr val="accent2">
                    <a:lumMod val="75000"/>
                  </a:schemeClr>
                </a:solidFill>
              </a:rPr>
              <a:t>Педагогические </a:t>
            </a:r>
            <a:r>
              <a:rPr lang="ru-RU" alt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задачиуспешно</a:t>
            </a:r>
            <a:r>
              <a:rPr lang="ru-RU" altLang="ru-RU" sz="2400" b="1" u="sng" dirty="0">
                <a:solidFill>
                  <a:schemeClr val="accent2">
                    <a:lumMod val="75000"/>
                  </a:schemeClr>
                </a:solidFill>
              </a:rPr>
              <a:t> решаемые в опыте</a:t>
            </a:r>
          </a:p>
          <a:p>
            <a:pPr marL="0" indent="0" fontAlgn="t">
              <a:buNone/>
            </a:pPr>
            <a:r>
              <a:rPr lang="ru-RU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1.  Обеспечить качество усвоения знаний по предмету;</a:t>
            </a:r>
          </a:p>
          <a:p>
            <a:pPr marL="0" indent="0" fontAlgn="t">
              <a:buNone/>
            </a:pPr>
            <a:r>
              <a:rPr lang="ru-RU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2.  Содействовать формированию познавательного интереса учащихся в усвоении   учебного материала;</a:t>
            </a:r>
          </a:p>
          <a:p>
            <a:pPr marL="0" indent="0" fontAlgn="t">
              <a:buNone/>
            </a:pPr>
            <a:r>
              <a:rPr lang="ru-RU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3.  Развить </a:t>
            </a:r>
            <a:r>
              <a:rPr lang="ru-RU" sz="2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общеучебные</a:t>
            </a:r>
            <a:r>
              <a:rPr lang="ru-RU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умения и навыки;</a:t>
            </a:r>
          </a:p>
          <a:p>
            <a:pPr marL="0" indent="0">
              <a:buNone/>
            </a:pPr>
            <a:r>
              <a:rPr lang="ru-RU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4.Воспитывать ответственность, самостоятельность, гуманность, любовь к истории</a:t>
            </a:r>
            <a:r>
              <a:rPr lang="ru-RU" sz="2000" dirty="0"/>
              <a:t>.</a:t>
            </a:r>
          </a:p>
          <a:p>
            <a:pPr>
              <a:defRPr/>
            </a:pPr>
            <a:endParaRPr lang="ru-RU" altLang="ru-RU" sz="12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2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DDAC7C6-AD29-4E02-9527-F376ED9FF635}"/>
              </a:ext>
            </a:extLst>
          </p:cNvPr>
          <p:cNvSpPr txBox="1">
            <a:spLocks/>
          </p:cNvSpPr>
          <p:nvPr/>
        </p:nvSpPr>
        <p:spPr>
          <a:xfrm>
            <a:off x="702012" y="466427"/>
            <a:ext cx="8190468" cy="44795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E3DF29D-CADA-4E26-A487-4BC9779C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8175-9259-4E80-A7A1-12D781D77BA3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4F8615-4DA6-4E32-A768-3384AD00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4" name="Picture 2" descr="https://i.ytimg.com/vi/RBBmEaiBdx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0"/>
            <a:ext cx="12192000" cy="69746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80"/>
                            </p:stCondLst>
                            <p:childTnLst>
                              <p:par>
                                <p:cTn id="2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60"/>
                            </p:stCondLst>
                            <p:childTnLst>
                              <p:par>
                                <p:cTn id="2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2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48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57606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532440" cy="6552728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</a:rPr>
              <a:t>   «РЕЖИМ ДИНАМИЧЕСКОЙ СМЕНЫ ПОЗ»:</a:t>
            </a:r>
          </a:p>
          <a:p>
            <a:r>
              <a:rPr lang="ru-RU" sz="2400" i="1" dirty="0" smtClean="0"/>
              <a:t>- Максимально допустимая продолжительность времени нахождения в одной позе – 20-25 минут. Ребенок сидит на уроке 45 минут. </a:t>
            </a:r>
          </a:p>
          <a:p>
            <a:r>
              <a:rPr lang="ru-RU" sz="2400" b="1" i="1" dirty="0" smtClean="0"/>
              <a:t>«Не усади!» - </a:t>
            </a:r>
            <a:r>
              <a:rPr lang="ru-RU" sz="2400" i="1" dirty="0" smtClean="0"/>
              <a:t>заповедь Базарного.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Рекомендуется менять положение детей «Сидя, «Стоя».</a:t>
            </a:r>
          </a:p>
          <a:p>
            <a:r>
              <a:rPr lang="ru-RU" sz="2400" i="1" dirty="0" smtClean="0"/>
              <a:t>Ученый предлагает использовать конторки для выполнения работы стоя. 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    </a:t>
            </a:r>
            <a:endParaRPr lang="ru-RU" sz="2400" b="1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fsd.multiurok.ru/html/2018/01/27/s_5a6c98bcdc1c6/img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532859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0"/>
            <a:ext cx="6660232" cy="65253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2400" b="1" dirty="0" smtClean="0">
                <a:solidFill>
                  <a:srgbClr val="00B050"/>
                </a:solidFill>
              </a:rPr>
              <a:t>ДВИЖЕНИЕ – ЭТО ВОЗДУХ,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А БЕЗ ВОЗДУХА МЫ ЗАДЫХАЕМСЯ» </a:t>
            </a:r>
            <a:r>
              <a:rPr lang="ru-RU" sz="2400" b="1" dirty="0" smtClean="0"/>
              <a:t>- </a:t>
            </a:r>
            <a:r>
              <a:rPr lang="ru-RU" sz="3600" dirty="0" smtClean="0"/>
              <a:t>писал В.Ф.Базарный. </a:t>
            </a:r>
          </a:p>
          <a:p>
            <a:r>
              <a:rPr lang="ru-RU" sz="3600" dirty="0" smtClean="0"/>
              <a:t>Ребенок должен двигаться, особенно мальчик в 4-6 раз больше. Ученый доказал, что «неправильная поза сидения за столом первична, а близорукость же вторична»,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0"/>
            <a:ext cx="7128792" cy="719065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</a:t>
            </a:r>
            <a:r>
              <a:rPr lang="ru-RU" sz="2400" b="1" dirty="0" smtClean="0">
                <a:solidFill>
                  <a:srgbClr val="00B050"/>
                </a:solidFill>
              </a:rPr>
              <a:t>«НИКАКОЙ ПРЕГРАДЫ ГЛАЗУ!»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r>
              <a:rPr lang="ru-RU" sz="2400" dirty="0" smtClean="0"/>
              <a:t> - ещё один принцип В.Ф.Базарного, потому дети  должны иметь возможность смотреть по сторонам, в окно.</a:t>
            </a:r>
          </a:p>
          <a:p>
            <a:r>
              <a:rPr lang="ru-RU" sz="2400" dirty="0" smtClean="0"/>
              <a:t>Важно помнить, что глаз объединяет пространство Вселенной с сознанием человека. Ч</a:t>
            </a:r>
            <a:r>
              <a:rPr lang="ru-RU" sz="2400" u="sng" dirty="0" smtClean="0"/>
              <a:t>ерез глаз идет «настройка» организма на экологическую среду.</a:t>
            </a:r>
            <a:br>
              <a:rPr lang="ru-RU" sz="2400" u="sng" dirty="0" smtClean="0"/>
            </a:br>
            <a:r>
              <a:rPr lang="ru-RU" sz="2400" u="sng" dirty="0" smtClean="0"/>
              <a:t>Так происходит «</a:t>
            </a:r>
            <a:r>
              <a:rPr lang="ru-RU" sz="2400" u="sng" dirty="0" err="1" smtClean="0"/>
              <a:t>сонастройка</a:t>
            </a:r>
            <a:r>
              <a:rPr lang="ru-RU" sz="2400" u="sng" dirty="0" smtClean="0"/>
              <a:t>» всех биоритмов на оптимальный для организма  режим.</a:t>
            </a:r>
            <a:br>
              <a:rPr lang="ru-RU" sz="2400" u="sng" dirty="0" smtClean="0"/>
            </a:br>
            <a:endParaRPr lang="ru-RU" sz="2400" dirty="0"/>
          </a:p>
        </p:txBody>
      </p:sp>
      <p:pic>
        <p:nvPicPr>
          <p:cNvPr id="26628" name="Picture 4" descr="https://www.fonstola.ru/download.php?file=201310/1600x900/fonstola.ru-132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491880" cy="2151272"/>
          </a:xfrm>
          <a:prstGeom prst="rect">
            <a:avLst/>
          </a:prstGeom>
          <a:noFill/>
        </p:spPr>
      </p:pic>
      <p:pic>
        <p:nvPicPr>
          <p:cNvPr id="6" name="Рисунок 5" descr="http://ae01.alicdn.com/kf/HTB1DcIlb1kJL1JjSZFmq6Aw0XXao.jpg?size=215122&amp;height=625&amp;width=1000&amp;hash=3d8f58ce81f6febe9dbe290c1298e7c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7956376" cy="6858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                        НАШ ГЛАЗ — ЭТО СКАНЕР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Все образы, которые он «снимает», должны находится в движении. </a:t>
            </a:r>
            <a:r>
              <a:rPr lang="ru-RU" sz="2400" b="1" i="1" dirty="0" smtClean="0"/>
              <a:t>Обездвиженный образ глаз не воспринимает</a:t>
            </a:r>
            <a:r>
              <a:rPr lang="ru-RU" sz="2400" dirty="0" smtClean="0"/>
              <a:t>. </a:t>
            </a:r>
            <a:r>
              <a:rPr lang="ru-RU" sz="2400" b="1" i="1" dirty="0" smtClean="0"/>
              <a:t>Или воспринимает в режиме… отторжения.</a:t>
            </a:r>
            <a:r>
              <a:rPr lang="ru-RU" sz="2400" dirty="0" smtClean="0"/>
              <a:t> Через семь секунд, если перед глазом находится неподвижный объект, начинается отторжение этого образа. При продолжающемся изо дня в день, из года в год использовании преимущественно ближнего зрения (а так работают наши дети, да и мы сами) наблюдается отмирание клеток отростков </a:t>
            </a:r>
            <a:r>
              <a:rPr lang="ru-RU" sz="2400" dirty="0" err="1" smtClean="0"/>
              <a:t>нейроэпителия</a:t>
            </a:r>
            <a:r>
              <a:rPr lang="ru-RU" sz="2400" dirty="0" smtClean="0"/>
              <a:t> коры головного мозга, настроенных на восприятие пространства. Вот почему ребенку необходим режим </a:t>
            </a:r>
            <a:r>
              <a:rPr lang="ru-RU" sz="2400" b="1" dirty="0" smtClean="0"/>
              <a:t>дальнего зрения, его зрительные горизонты должны быть раздвинуты как можно шире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https://cdn140.picsart.com/253450965018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277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76673"/>
            <a:ext cx="685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4.  Базарный В.Ф. предлагает использовать опорные приемы конструирования </a:t>
            </a:r>
            <a:r>
              <a:rPr lang="ru-RU" sz="3200" dirty="0" err="1" smtClean="0"/>
              <a:t>учебно</a:t>
            </a:r>
            <a:r>
              <a:rPr lang="ru-RU" sz="3200" dirty="0" smtClean="0"/>
              <a:t>- познавательного процесса с применением карточек, схем, расположенных по всему учебному кабинету, расширяя «зрительные горизонты»( правда, эти картинки он предлагает развешивать на потолке, применимо к детскому саду это возможно, но в кабинете проблематично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8175-9259-4E80-A7A1-12D781D77BA3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74754" name="Picture 2" descr="https://images.by.prom.st/68393368_w640_h640_stend-trenazher-d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ownloads\20220225_13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603448"/>
            <a:ext cx="7416823" cy="943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BF8CD63-7D39-4DE2-8FE4-4201E73B597F}"/>
              </a:ext>
            </a:extLst>
          </p:cNvPr>
          <p:cNvSpPr txBox="1">
            <a:spLocks/>
          </p:cNvSpPr>
          <p:nvPr/>
        </p:nvSpPr>
        <p:spPr>
          <a:xfrm>
            <a:off x="842006" y="586763"/>
            <a:ext cx="7232638" cy="5494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FD35B510-A136-48E0-8879-5CA76E6E451E}"/>
              </a:ext>
            </a:extLst>
          </p:cNvPr>
          <p:cNvSpPr/>
          <p:nvPr/>
        </p:nvSpPr>
        <p:spPr>
          <a:xfrm rot="16200000">
            <a:off x="966574" y="1171672"/>
            <a:ext cx="350167" cy="5993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38D196-D2B4-4F5E-AE08-59F9F56E678B}"/>
              </a:ext>
            </a:extLst>
          </p:cNvPr>
          <p:cNvSpPr txBox="1"/>
          <p:nvPr/>
        </p:nvSpPr>
        <p:spPr>
          <a:xfrm>
            <a:off x="1659842" y="1177650"/>
            <a:ext cx="664215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ФГОС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EF704F26-9ACB-4BE6-ACC3-074FE30A8025}"/>
              </a:ext>
            </a:extLst>
          </p:cNvPr>
          <p:cNvSpPr/>
          <p:nvPr/>
        </p:nvSpPr>
        <p:spPr>
          <a:xfrm rot="16200000">
            <a:off x="966574" y="2004090"/>
            <a:ext cx="350167" cy="5993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7077F7-0DE4-4CED-8CD1-AFA966FFF917}"/>
              </a:ext>
            </a:extLst>
          </p:cNvPr>
          <p:cNvSpPr txBox="1"/>
          <p:nvPr/>
        </p:nvSpPr>
        <p:spPr>
          <a:xfrm>
            <a:off x="1691757" y="1727013"/>
            <a:ext cx="6610237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Создание условий в общеобразовательных учреждениях, гарантирующих охрану и укрепление здоровья обучающихся, воспитанников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62DAA8AF-3DEA-409A-99EA-6D88DEDE6F1C}"/>
              </a:ext>
            </a:extLst>
          </p:cNvPr>
          <p:cNvSpPr/>
          <p:nvPr/>
        </p:nvSpPr>
        <p:spPr>
          <a:xfrm rot="16200000">
            <a:off x="966574" y="3334707"/>
            <a:ext cx="350167" cy="5993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015CF0-F62A-46A4-B71F-E9AF3CA2164D}"/>
              </a:ext>
            </a:extLst>
          </p:cNvPr>
          <p:cNvSpPr txBox="1"/>
          <p:nvPr/>
        </p:nvSpPr>
        <p:spPr>
          <a:xfrm>
            <a:off x="1700935" y="3604512"/>
            <a:ext cx="6642152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i="1" dirty="0" smtClean="0"/>
              <a:t>Личная </a:t>
            </a:r>
            <a:r>
              <a:rPr lang="ru-RU" sz="2000" b="1" i="1" dirty="0"/>
              <a:t>заинтересованность в изучении </a:t>
            </a:r>
            <a:r>
              <a:rPr lang="ru-RU" sz="2000" b="1" i="1" dirty="0" smtClean="0"/>
              <a:t>данной темы, применение ее на практике, привлечение к данной проблеме общественности</a:t>
            </a:r>
            <a:endParaRPr lang="ru-RU" sz="2000" b="1" i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Работа по самообразованию</a:t>
            </a:r>
          </a:p>
        </p:txBody>
      </p:sp>
      <p:sp>
        <p:nvSpPr>
          <p:cNvPr id="16" name="Нижний колонтитул 1">
            <a:extLst>
              <a:ext uri="{FF2B5EF4-FFF2-40B4-BE49-F238E27FC236}">
                <a16:creationId xmlns="" xmlns:a16="http://schemas.microsoft.com/office/drawing/2014/main" id="{233E97B1-AC3A-4E9B-A043-DDCDB404CF95}"/>
              </a:ext>
            </a:extLst>
          </p:cNvPr>
          <p:cNvSpPr txBox="1">
            <a:spLocks/>
          </p:cNvSpPr>
          <p:nvPr/>
        </p:nvSpPr>
        <p:spPr>
          <a:xfrm>
            <a:off x="5004048" y="32618"/>
            <a:ext cx="3399656" cy="312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Сорокина Е.В. МБОУ Ульяновская СШ - 2021 г.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977F5BF-731C-4118-AE0A-E5997C09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88175-9259-4E80-A7A1-12D781D77BA3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670FC8D4-160F-4A49-AAE8-8E3EEBF0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Стрелка: вниз 5">
            <a:extLst>
              <a:ext uri="{FF2B5EF4-FFF2-40B4-BE49-F238E27FC236}">
                <a16:creationId xmlns="" xmlns:a16="http://schemas.microsoft.com/office/drawing/2014/main" id="{FD35B510-A136-48E0-8879-5CA76E6E451E}"/>
              </a:ext>
            </a:extLst>
          </p:cNvPr>
          <p:cNvSpPr/>
          <p:nvPr/>
        </p:nvSpPr>
        <p:spPr>
          <a:xfrm rot="16200000">
            <a:off x="1024160" y="5536680"/>
            <a:ext cx="350167" cy="5993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7077F7-0DE4-4CED-8CD1-AFA966FFF917}"/>
              </a:ext>
            </a:extLst>
          </p:cNvPr>
          <p:cNvSpPr txBox="1"/>
          <p:nvPr/>
        </p:nvSpPr>
        <p:spPr>
          <a:xfrm>
            <a:off x="1619672" y="5301208"/>
            <a:ext cx="6610237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Новизна?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новизны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75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ownloads\20220225_13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24735" cy="753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20220310_135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0"/>
            <a:ext cx="4824536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8172400" cy="633670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БЛАГОДАРЯ ДАННЫМ ТЕХНОЛОГИЯМ ДОСТИГАЕТСЯ:</a:t>
            </a:r>
          </a:p>
          <a:p>
            <a:r>
              <a:rPr lang="ru-RU" sz="2400" dirty="0" smtClean="0"/>
              <a:t>1</a:t>
            </a:r>
            <a:r>
              <a:rPr lang="ru-RU" sz="2800" dirty="0" smtClean="0"/>
              <a:t>. Гарантированный, фиксируемый результат улучшения здоровья учащихся.</a:t>
            </a:r>
          </a:p>
          <a:p>
            <a:r>
              <a:rPr lang="ru-RU" sz="2800" dirty="0" smtClean="0"/>
              <a:t>2. Повышение уровня успеваемости и эффективности учебного процесса.</a:t>
            </a:r>
          </a:p>
          <a:p>
            <a:r>
              <a:rPr lang="ru-RU" sz="2800" dirty="0" smtClean="0"/>
              <a:t>3. Психологический комфорт в классе.</a:t>
            </a:r>
          </a:p>
          <a:p>
            <a:r>
              <a:rPr lang="ru-RU" sz="2800" dirty="0" smtClean="0"/>
              <a:t>4. Является самым эффективным способом профилактики нарушений в развитии позвоночника, близорукости, нервно-психических и </a:t>
            </a:r>
            <a:r>
              <a:rPr lang="ru-RU" sz="2800" dirty="0" err="1" smtClean="0"/>
              <a:t>сердечно-сосудистых</a:t>
            </a:r>
            <a:r>
              <a:rPr lang="ru-RU" sz="2800" dirty="0" smtClean="0"/>
              <a:t> стрессов, раннего остеохондроза и атеросклероза и другой сугубо школьной патологии.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1537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50000"/>
              </a:lnSpc>
            </a:pPr>
            <a:endParaRPr lang="ru-RU" spc="1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 algn="just">
              <a:lnSpc>
                <a:spcPct val="150000"/>
              </a:lnSpc>
            </a:pP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 algn="just">
              <a:lnSpc>
                <a:spcPct val="150000"/>
              </a:lnSpc>
            </a:pPr>
            <a:r>
              <a:rPr lang="ru-RU" b="1" u="sng" spc="100" dirty="0" smtClean="0">
                <a:latin typeface="Times New Roman" pitchFamily="18" charset="0"/>
                <a:cs typeface="Times New Roman" pitchFamily="18" charset="0"/>
              </a:rPr>
              <a:t>Методика В.Ф. Базарного </a:t>
            </a: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- это единственная здоровьеразвивающая технология, которая    признана научным открытием Академией медицинских наук, 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  защищена патентами и авторскими правами, 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  одобрена институтами Минздрава РФ, РАМН, РАН,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  утверждена Правительством как общая федеральная программа,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прошла практическую апробацию в течение 28 лет на базе более тысячи детских садов и школ, 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 имеет санитарно-эпидемиологическое заключение Минздрава РФ и позволяет строить образовательный процесс на основе телесной вертикали сообразной подвижной природе ребёнка, </a:t>
            </a:r>
          </a:p>
          <a:p>
            <a:pPr indent="1800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 а также дает гарантированный результат улучшения </a:t>
            </a:r>
          </a:p>
          <a:p>
            <a:pPr indent="180000" algn="just">
              <a:lnSpc>
                <a:spcPct val="15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здоровья детей в целом. </a:t>
            </a:r>
            <a:endParaRPr lang="ru-RU" b="1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4145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В.Ф. Базарного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6632"/>
            <a:ext cx="7417246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ПРОБЛЕМА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  Малоподвижный образ жизни отрицательно влияет на здоровье детей.</a:t>
            </a:r>
            <a:endParaRPr lang="ru-RU" sz="2800" i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a typeface="+mj-ea"/>
                <a:cs typeface="+mj-cs"/>
              </a:rPr>
              <a:t>ЦЕЛЬ</a:t>
            </a: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Изменить отношение  к образовательному процессу, сделав его комфортным для детей и физиологически , и  психологически</a:t>
            </a: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>         </a:t>
            </a:r>
            <a:r>
              <a:rPr lang="ru-RU" sz="2400" b="1" i="1" dirty="0" smtClean="0">
                <a:solidFill>
                  <a:srgbClr val="C00000"/>
                </a:solidFill>
                <a:ea typeface="+mj-ea"/>
                <a:cs typeface="+mj-cs"/>
              </a:rPr>
              <a:t>ЗАДАЧИ УЧИТЕЛЯ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ea typeface="+mj-ea"/>
                <a:cs typeface="+mj-cs"/>
              </a:rPr>
              <a:t>со</a:t>
            </a: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стоит в создании условий для  физического и психологического развития личности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a typeface="+mj-ea"/>
                <a:cs typeface="+mj-cs"/>
              </a:rPr>
              <a:t>       ЗАДАЧА УЧЕНИКА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Овладеть системой </a:t>
            </a: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>знаний, способами </a:t>
            </a: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 получения</a:t>
            </a: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>, переработки, </a:t>
            </a: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хранения, </a:t>
            </a:r>
            <a:r>
              <a:rPr lang="ru-RU" sz="2400" i="1" dirty="0">
                <a:solidFill>
                  <a:srgbClr val="0070C0"/>
                </a:solidFill>
                <a:ea typeface="+mj-ea"/>
                <a:cs typeface="+mj-cs"/>
              </a:rPr>
              <a:t>применения </a:t>
            </a:r>
            <a:r>
              <a:rPr lang="ru-RU" sz="2400" i="1" dirty="0" smtClean="0">
                <a:solidFill>
                  <a:srgbClr val="0070C0"/>
                </a:solidFill>
                <a:ea typeface="+mj-ea"/>
                <a:cs typeface="+mj-cs"/>
              </a:rPr>
              <a:t> информации  с минимальными потерями здоровья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83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зарядка в Кита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052736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зарядка в ССС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85552"/>
            <a:ext cx="7128792" cy="587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87A12D3-F978-44B5-B7D7-4966AF13D2E4}"/>
              </a:ext>
            </a:extLst>
          </p:cNvPr>
          <p:cNvSpPr txBox="1">
            <a:spLocks/>
          </p:cNvSpPr>
          <p:nvPr/>
        </p:nvSpPr>
        <p:spPr>
          <a:xfrm>
            <a:off x="107504" y="836712"/>
            <a:ext cx="8857108" cy="15841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66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2E305B3-0E56-438B-BA8B-572B51EA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00A0-E98B-40B0-A39D-F3529453C8A5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8EE317-C646-4312-95F4-C18299FE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87A12D3-F978-44B5-B7D7-4966AF13D2E4}"/>
              </a:ext>
            </a:extLst>
          </p:cNvPr>
          <p:cNvSpPr txBox="1">
            <a:spLocks/>
          </p:cNvSpPr>
          <p:nvPr/>
        </p:nvSpPr>
        <p:spPr>
          <a:xfrm>
            <a:off x="179512" y="3068960"/>
            <a:ext cx="8857108" cy="15841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308235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Тема: </a:t>
            </a:r>
            <a:r>
              <a:rPr lang="ru-RU" sz="4800" b="1" dirty="0" smtClean="0">
                <a:solidFill>
                  <a:srgbClr val="0070C0"/>
                </a:solidFill>
              </a:rPr>
              <a:t>«</a:t>
            </a:r>
            <a:r>
              <a:rPr lang="ru-RU" sz="4800" b="1" dirty="0" err="1" smtClean="0">
                <a:solidFill>
                  <a:srgbClr val="0070C0"/>
                </a:solidFill>
              </a:rPr>
              <a:t>Здоровьесберегающие</a:t>
            </a:r>
            <a:r>
              <a:rPr lang="ru-RU" sz="4800" b="1" dirty="0" smtClean="0">
                <a:solidFill>
                  <a:srgbClr val="0070C0"/>
                </a:solidFill>
              </a:rPr>
              <a:t> технологии в теории и практике»</a:t>
            </a: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s://disshelp.ru/blog/wp-content/uploads/2021/09/https-u18-edu35-ru-images-fgos-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75281"/>
            <a:ext cx="4283967" cy="2582719"/>
          </a:xfrm>
          <a:prstGeom prst="rect">
            <a:avLst/>
          </a:prstGeom>
          <a:noFill/>
        </p:spPr>
      </p:pic>
      <p:pic>
        <p:nvPicPr>
          <p:cNvPr id="25605" name="Picture 5" descr="C:\Users\User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7"/>
            <a:ext cx="486003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01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Исследования </a:t>
            </a:r>
            <a:r>
              <a:rPr lang="ru-RU" sz="4800" b="1" dirty="0" err="1" smtClean="0">
                <a:solidFill>
                  <a:srgbClr val="0070C0"/>
                </a:solidFill>
              </a:rPr>
              <a:t>Роспотребнадзора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Изучен дневной график российских школьников и выяснено: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около 85%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своего времени наши дети проводят в сидячем положении — а это почти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часов в день!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старшие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школьники-15-17  часов в день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315416"/>
            <a:ext cx="9252520" cy="1733054"/>
          </a:xfrm>
        </p:spPr>
        <p:txBody>
          <a:bodyPr/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</a:t>
            </a:r>
            <a:r>
              <a:rPr lang="ru-RU" sz="4000" b="1" dirty="0" smtClean="0"/>
              <a:t>При длительном сидении дыхание становится менее глубоким, </a:t>
            </a:r>
            <a:r>
              <a:rPr lang="ru-RU" sz="4000" b="1" u="sng" dirty="0" smtClean="0"/>
              <a:t>обмен веществ понижается</a:t>
            </a:r>
            <a:r>
              <a:rPr lang="ru-RU" sz="4000" b="1" dirty="0" smtClean="0"/>
              <a:t>, происходит </a:t>
            </a:r>
            <a:r>
              <a:rPr lang="ru-RU" sz="4000" b="1" u="sng" dirty="0" smtClean="0"/>
              <a:t>застой крови в нижних конечностях</a:t>
            </a:r>
            <a:r>
              <a:rPr lang="ru-RU" sz="4000" b="1" dirty="0" smtClean="0"/>
              <a:t>. А это ведёт к снижению </a:t>
            </a:r>
            <a:r>
              <a:rPr lang="ru-RU" sz="4000" b="1" dirty="0" err="1" smtClean="0"/>
              <a:t>работоспо-собности</a:t>
            </a:r>
            <a:r>
              <a:rPr lang="ru-RU" sz="4000" b="1" dirty="0" smtClean="0"/>
              <a:t> всего организма и особенно мозга - </a:t>
            </a:r>
            <a:r>
              <a:rPr lang="ru-RU" sz="4000" b="1" u="sng" dirty="0" smtClean="0"/>
              <a:t>снижается внимание, ослабляется память, нарушается координация движений, увеличивается время мыслительных операций. 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Практически во всех серьезных </a:t>
            </a:r>
            <a:r>
              <a:rPr lang="ru-RU" sz="3200" b="1" dirty="0" smtClean="0"/>
              <a:t>исследованиях</a:t>
            </a:r>
            <a:r>
              <a:rPr lang="ru-RU" sz="3200" dirty="0" smtClean="0"/>
              <a:t>, посвященных анализу причин возникновения </a:t>
            </a:r>
            <a:r>
              <a:rPr lang="ru-RU" sz="3200" b="1" dirty="0" smtClean="0"/>
              <a:t>болезней цивилизации </a:t>
            </a:r>
            <a:r>
              <a:rPr lang="ru-RU" sz="3200" dirty="0" smtClean="0"/>
              <a:t>(зрения, сердца, психики, опорно-двигательной и иммунной систем, урологических заболеваний у мужчин, в т.ч. все растущей и молодеющей импотенции и мужского бесплодия, и гинекологических заболеваний у женщин, в т.ч. связанных с </a:t>
            </a:r>
            <a:r>
              <a:rPr lang="ru-RU" sz="3200" dirty="0" err="1" smtClean="0"/>
              <a:t>родоразрешением</a:t>
            </a:r>
            <a:r>
              <a:rPr lang="ru-RU" sz="3200" dirty="0" smtClean="0"/>
              <a:t>, и т.д.), </a:t>
            </a:r>
            <a:r>
              <a:rPr lang="ru-RU" sz="3200" b="1" u="sng" dirty="0" smtClean="0"/>
              <a:t>фактор сидения</a:t>
            </a:r>
            <a:r>
              <a:rPr lang="ru-RU" sz="3200" dirty="0" smtClean="0"/>
              <a:t> отнесен к </a:t>
            </a:r>
            <a:r>
              <a:rPr lang="ru-RU" sz="3200" b="1" dirty="0" smtClean="0"/>
              <a:t>базовым факторам риска </a:t>
            </a:r>
            <a:r>
              <a:rPr lang="ru-RU" sz="3200" dirty="0" smtClean="0"/>
              <a:t>в возникновении </a:t>
            </a:r>
            <a:r>
              <a:rPr lang="ru-RU" sz="3200" b="1" dirty="0" smtClean="0"/>
              <a:t>самой тяжелой соматической патологии в XX столетии.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-103284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«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-apple-system"/>
                <a:cs typeface="Arial" pitchFamily="34" charset="0"/>
              </a:rPr>
              <a:t>Обездвиженность - болезнь цивилизации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»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b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000000"/>
                </a:solidFill>
                <a:latin typeface="-apple-system"/>
                <a:cs typeface="Arial" pitchFamily="34" charset="0"/>
              </a:rPr>
              <a:t>Ф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ильм  Валерия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Берчуна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которое всем рекомендую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посмотреть.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/>
              <a:t> В фильме Валерия </a:t>
            </a:r>
            <a:r>
              <a:rPr lang="ru-RU" sz="3200" dirty="0" err="1" smtClean="0"/>
              <a:t>Берчуна</a:t>
            </a:r>
            <a:r>
              <a:rPr lang="ru-RU" sz="3200" dirty="0" smtClean="0"/>
              <a:t> на большом историческом, научном и практическом опыте рассказывается о ведущей роли движения в жизни человека, особенно ребенка. Раскрывается негативное влияние «обездвиженности» современного человека, в первую очередь детей в семье, детском саду и школе на их гармоничное развитие.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50" y="-20478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/>
              <a:t>Мы все взрослые: и учителя, и родители, бабушки, дедушки жалеем детей, усаживая их, думая, что это для них благо, а, оказывается, наносим непоправимый вред детскому организму.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ссылка на XPOH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786082" cy="36242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857232"/>
            <a:ext cx="52864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Базарный Владимир Филиппович - учёный, врач, музыкант и педагог-новатор, руководитель Научно-внедренческой лаборатории физиолого-здравоохранительных проблем образования Администрации Московской области (г. Сергиев Посад), доктор медицинских наук, действительный член Академии творческой педагогики, Почётный работник общего образования Российской Федерации. Основатель нового направления в науке –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здоровьеразвивающей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педагогики. Совместно со своими учениками создал теорию «Сенсорной свободы и психомоторного раскрепощения».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Базарный Владимир Филиппович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801</TotalTime>
  <Words>770</Words>
  <Application>Microsoft Office PowerPoint</Application>
  <PresentationFormat>Экран (4:3)</PresentationFormat>
  <Paragraphs>88</Paragraphs>
  <Slides>27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000084</vt:lpstr>
      <vt:lpstr> Конкурсное задание «Методический семинар» </vt:lpstr>
      <vt:lpstr>Слайд 2</vt:lpstr>
      <vt:lpstr>  Тема: «Здоровьесберегающие технологии в теории и практике»  </vt:lpstr>
      <vt:lpstr>Исследования Роспотребнадзора </vt:lpstr>
      <vt:lpstr>             При длительном сидении дыхание становится менее глубоким, обмен веществ понижается, происходит застой крови в нижних конечностях. А это ведёт к снижению работоспо-собности всего организма и особенно мозга - снижается внимание, ослабляется память, нарушается координация движений, увеличивается время мыслительных операций. </vt:lpstr>
      <vt:lpstr>            Практически во всех серьезных исследованиях, посвященных анализу причин возникновения болезней цивилизации (зрения, сердца, психики, опорно-двигательной и иммунной систем, урологических заболеваний у мужчин, в т.ч. все растущей и молодеющей импотенции и мужского бесплодия, и гинекологических заболеваний у женщин, в т.ч. связанных с родоразрешением, и т.д.), фактор сидения отнесен к базовым факторам риска в возникновении самой тяжелой соматической патологии в XX столетии. </vt:lpstr>
      <vt:lpstr>Слайд 7</vt:lpstr>
      <vt:lpstr>Слайд 8</vt:lpstr>
      <vt:lpstr>Слайд 9</vt:lpstr>
      <vt:lpstr>Слайд 10</vt:lpstr>
      <vt:lpstr>Слайд 11</vt:lpstr>
      <vt:lpstr>Цель: формирование информационной компетенции учащихся посредством применения информационно- коммуникационных технологий; расширение интеллектуальных возможностей ученика. 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«Методический семинар»</dc:title>
  <dc:creator>User</dc:creator>
  <cp:lastModifiedBy>Пользователь</cp:lastModifiedBy>
  <cp:revision>71</cp:revision>
  <dcterms:created xsi:type="dcterms:W3CDTF">2017-02-05T10:52:52Z</dcterms:created>
  <dcterms:modified xsi:type="dcterms:W3CDTF">2022-03-27T15:26:07Z</dcterms:modified>
</cp:coreProperties>
</file>